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Aileron" charset="1" panose="00000500000000000000"/>
      <p:regular r:id="rId20"/>
    </p:embeddedFont>
    <p:embeddedFont>
      <p:font typeface="Aileron Bold" charset="1" panose="000008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5457" y="2121312"/>
            <a:ext cx="7101304" cy="7136988"/>
          </a:xfrm>
          <a:custGeom>
            <a:avLst/>
            <a:gdLst/>
            <a:ahLst/>
            <a:cxnLst/>
            <a:rect r="r" b="b" t="t" l="l"/>
            <a:pathLst>
              <a:path h="7136988" w="7101304">
                <a:moveTo>
                  <a:pt x="0" y="0"/>
                </a:moveTo>
                <a:lnTo>
                  <a:pt x="7101303" y="0"/>
                </a:lnTo>
                <a:lnTo>
                  <a:pt x="7101303" y="7136988"/>
                </a:lnTo>
                <a:lnTo>
                  <a:pt x="0" y="71369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5023927" cy="5023927"/>
          </a:xfrm>
          <a:custGeom>
            <a:avLst/>
            <a:gdLst/>
            <a:ahLst/>
            <a:cxnLst/>
            <a:rect r="r" b="b" t="t" l="l"/>
            <a:pathLst>
              <a:path h="5023927" w="5023927">
                <a:moveTo>
                  <a:pt x="0" y="0"/>
                </a:moveTo>
                <a:lnTo>
                  <a:pt x="5023927" y="0"/>
                </a:lnTo>
                <a:lnTo>
                  <a:pt x="5023927" y="5023927"/>
                </a:lnTo>
                <a:lnTo>
                  <a:pt x="0" y="50239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5293302" y="8081198"/>
            <a:ext cx="1965998" cy="931392"/>
          </a:xfrm>
          <a:custGeom>
            <a:avLst/>
            <a:gdLst/>
            <a:ahLst/>
            <a:cxnLst/>
            <a:rect r="r" b="b" t="t" l="l"/>
            <a:pathLst>
              <a:path h="931392" w="1965998">
                <a:moveTo>
                  <a:pt x="0" y="0"/>
                </a:moveTo>
                <a:lnTo>
                  <a:pt x="1965998" y="0"/>
                </a:lnTo>
                <a:lnTo>
                  <a:pt x="1965998" y="931392"/>
                </a:lnTo>
                <a:lnTo>
                  <a:pt x="0" y="9313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557256" y="3217164"/>
            <a:ext cx="9259029" cy="3928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4"/>
              </a:lnSpc>
            </a:pPr>
            <a:r>
              <a:rPr lang="en-US" sz="72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ETL COM PYSPARK: PROCESSANDO ARQUIVOS PARQUET DE FORMA EFICIENTE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425611" y="1493979"/>
            <a:ext cx="6404086" cy="379652"/>
            <a:chOff x="0" y="0"/>
            <a:chExt cx="1686673" cy="999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86673" cy="99991"/>
            </a:xfrm>
            <a:custGeom>
              <a:avLst/>
              <a:gdLst/>
              <a:ahLst/>
              <a:cxnLst/>
              <a:rect r="r" b="b" t="t" l="l"/>
              <a:pathLst>
                <a:path h="99991" w="1686673">
                  <a:moveTo>
                    <a:pt x="0" y="0"/>
                  </a:moveTo>
                  <a:lnTo>
                    <a:pt x="1686673" y="0"/>
                  </a:lnTo>
                  <a:lnTo>
                    <a:pt x="1686673" y="99991"/>
                  </a:lnTo>
                  <a:lnTo>
                    <a:pt x="0" y="99991"/>
                  </a:lnTo>
                  <a:close/>
                </a:path>
              </a:pathLst>
            </a:custGeom>
            <a:solidFill>
              <a:srgbClr val="E4F4D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686673" cy="1380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368973" y="1095375"/>
            <a:ext cx="6460724" cy="778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2"/>
              </a:lnSpc>
            </a:pPr>
            <a:r>
              <a:rPr lang="en-US" sz="5600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Apache Spark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68973" y="3133242"/>
            <a:ext cx="12183759" cy="5330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92"/>
              </a:lnSpc>
            </a:pPr>
            <a:r>
              <a:rPr lang="en-US" sz="278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Engine de Processamento Geral: O Spark suporta múltiplos tipos de processamento, incluindo:</a:t>
            </a:r>
          </a:p>
          <a:p>
            <a:pPr algn="just">
              <a:lnSpc>
                <a:spcPts val="3892"/>
              </a:lnSpc>
            </a:pPr>
          </a:p>
          <a:p>
            <a:pPr algn="just" marL="600203" indent="-300101" lvl="1">
              <a:lnSpc>
                <a:spcPts val="3892"/>
              </a:lnSpc>
              <a:buFont typeface="Arial"/>
              <a:buChar char="•"/>
            </a:pPr>
            <a:r>
              <a:rPr lang="en-US" sz="278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Batch Processing: Processamento em lotes</a:t>
            </a:r>
          </a:p>
          <a:p>
            <a:pPr algn="just" marL="600203" indent="-300101" lvl="1">
              <a:lnSpc>
                <a:spcPts val="3892"/>
              </a:lnSpc>
              <a:buFont typeface="Arial"/>
              <a:buChar char="•"/>
            </a:pPr>
            <a:r>
              <a:rPr lang="en-US" sz="278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Stream Processing: Processamento em tempo real de fluxos de dados.</a:t>
            </a:r>
          </a:p>
          <a:p>
            <a:pPr algn="just" marL="600203" indent="-300101" lvl="1">
              <a:lnSpc>
                <a:spcPts val="3892"/>
              </a:lnSpc>
              <a:buFont typeface="Arial"/>
              <a:buChar char="•"/>
            </a:pPr>
            <a:r>
              <a:rPr lang="en-US" sz="278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Machine Learning (MLlib): Suporte a algoritmos de aprendizado de máquina.</a:t>
            </a:r>
          </a:p>
          <a:p>
            <a:pPr algn="just" marL="600203" indent="-300101" lvl="1">
              <a:lnSpc>
                <a:spcPts val="3892"/>
              </a:lnSpc>
              <a:buFont typeface="Arial"/>
              <a:buChar char="•"/>
            </a:pPr>
            <a:r>
              <a:rPr lang="en-US" sz="278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Graph Processing (GraphX): Processamento e análise de grafos.</a:t>
            </a:r>
          </a:p>
          <a:p>
            <a:pPr algn="just" marL="600203" indent="-300101" lvl="1">
              <a:lnSpc>
                <a:spcPts val="3892"/>
              </a:lnSpc>
              <a:buFont typeface="Arial"/>
              <a:buChar char="•"/>
            </a:pPr>
            <a:r>
              <a:rPr lang="en-US" sz="278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SQL Queries (Spark SQL): Consultas usando SQL, com suporte ao processamento de dados estruturados.</a:t>
            </a:r>
          </a:p>
          <a:p>
            <a:pPr algn="just">
              <a:lnSpc>
                <a:spcPts val="3892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0" y="7226685"/>
            <a:ext cx="5368973" cy="3060315"/>
          </a:xfrm>
          <a:custGeom>
            <a:avLst/>
            <a:gdLst/>
            <a:ahLst/>
            <a:cxnLst/>
            <a:rect r="r" b="b" t="t" l="l"/>
            <a:pathLst>
              <a:path h="3060315" w="5368973">
                <a:moveTo>
                  <a:pt x="0" y="0"/>
                </a:moveTo>
                <a:lnTo>
                  <a:pt x="5368973" y="0"/>
                </a:lnTo>
                <a:lnTo>
                  <a:pt x="5368973" y="3060315"/>
                </a:lnTo>
                <a:lnTo>
                  <a:pt x="0" y="30603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18729" y="1117742"/>
            <a:ext cx="5750709" cy="333424"/>
            <a:chOff x="0" y="0"/>
            <a:chExt cx="1514590" cy="878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14590" cy="87815"/>
            </a:xfrm>
            <a:custGeom>
              <a:avLst/>
              <a:gdLst/>
              <a:ahLst/>
              <a:cxnLst/>
              <a:rect r="r" b="b" t="t" l="l"/>
              <a:pathLst>
                <a:path h="87815" w="1514590">
                  <a:moveTo>
                    <a:pt x="0" y="0"/>
                  </a:moveTo>
                  <a:lnTo>
                    <a:pt x="1514590" y="0"/>
                  </a:lnTo>
                  <a:lnTo>
                    <a:pt x="1514590" y="87815"/>
                  </a:lnTo>
                  <a:lnTo>
                    <a:pt x="0" y="87815"/>
                  </a:lnTo>
                  <a:close/>
                </a:path>
              </a:pathLst>
            </a:custGeom>
            <a:solidFill>
              <a:srgbClr val="E4F4D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514590" cy="125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618729" y="672909"/>
            <a:ext cx="8115300" cy="778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2"/>
              </a:lnSpc>
            </a:pPr>
            <a:r>
              <a:rPr lang="en-US" sz="5600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PySpark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18729" y="1760099"/>
            <a:ext cx="10769612" cy="8730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92"/>
              </a:lnSpc>
            </a:pPr>
            <a:r>
              <a:rPr lang="en-US" sz="278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O PySpark é a interface do Apache Spark para Python, mas ela oferece uma série de funcionalidades que não estão presentes no Python nativo, pois são específicas para o contexto de processamento distribuído e de Big Data. </a:t>
            </a:r>
          </a:p>
          <a:p>
            <a:pPr algn="just">
              <a:lnSpc>
                <a:spcPts val="3892"/>
              </a:lnSpc>
            </a:pPr>
          </a:p>
          <a:p>
            <a:pPr algn="just">
              <a:lnSpc>
                <a:spcPts val="3892"/>
              </a:lnSpc>
            </a:pPr>
            <a:r>
              <a:rPr lang="en-US" sz="278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DataFrames Distribuídos:</a:t>
            </a:r>
          </a:p>
          <a:p>
            <a:pPr algn="just">
              <a:lnSpc>
                <a:spcPts val="3892"/>
              </a:lnSpc>
            </a:pPr>
          </a:p>
          <a:p>
            <a:pPr algn="just" marL="600203" indent="-300101" lvl="1">
              <a:lnSpc>
                <a:spcPts val="3892"/>
              </a:lnSpc>
              <a:buFont typeface="Arial"/>
              <a:buChar char="•"/>
            </a:pPr>
            <a:r>
              <a:rPr lang="en-US" sz="278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Embora o Python tenha a biblioteca pandas para trabalhar com DataFrames, os DataFrames no PySpark são distribuídos, ou seja, eles podem ser particionados e processados em paralelo em diferentes nós de um cluster. Isso não é possível no Python nativo.</a:t>
            </a:r>
          </a:p>
          <a:p>
            <a:pPr algn="just">
              <a:lnSpc>
                <a:spcPts val="3892"/>
              </a:lnSpc>
            </a:pPr>
          </a:p>
          <a:p>
            <a:pPr algn="just" marL="600203" indent="-300101" lvl="1">
              <a:lnSpc>
                <a:spcPts val="3892"/>
              </a:lnSpc>
              <a:buFont typeface="Arial"/>
              <a:buChar char="•"/>
            </a:pPr>
            <a:r>
              <a:rPr lang="en-US" sz="278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O Spark DataFrame é altamente otimizado para realizar consultas e operações em grandes volumes de dados, aproveitando o Catalyst Optimizer, que é uma ferramenta de otimização de consultas que funciona no backend do Spark.</a:t>
            </a:r>
          </a:p>
          <a:p>
            <a:pPr algn="just">
              <a:lnSpc>
                <a:spcPts val="389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428778"/>
            <a:ext cx="5750709" cy="333424"/>
            <a:chOff x="0" y="0"/>
            <a:chExt cx="1514590" cy="878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14590" cy="87815"/>
            </a:xfrm>
            <a:custGeom>
              <a:avLst/>
              <a:gdLst/>
              <a:ahLst/>
              <a:cxnLst/>
              <a:rect r="r" b="b" t="t" l="l"/>
              <a:pathLst>
                <a:path h="87815" w="1514590">
                  <a:moveTo>
                    <a:pt x="0" y="0"/>
                  </a:moveTo>
                  <a:lnTo>
                    <a:pt x="1514590" y="0"/>
                  </a:lnTo>
                  <a:lnTo>
                    <a:pt x="1514590" y="87815"/>
                  </a:lnTo>
                  <a:lnTo>
                    <a:pt x="0" y="87815"/>
                  </a:lnTo>
                  <a:close/>
                </a:path>
              </a:pathLst>
            </a:custGeom>
            <a:solidFill>
              <a:srgbClr val="E4F4D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514590" cy="125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478995"/>
            <a:ext cx="9423624" cy="2283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2"/>
              </a:lnSpc>
            </a:pPr>
            <a:r>
              <a:rPr lang="en-US" sz="5600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Boas Práticas para Processamento Eficiente com PySpark e Parquet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8774" y="3207383"/>
            <a:ext cx="8640379" cy="6301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0203" indent="-300101" lvl="1">
              <a:lnSpc>
                <a:spcPts val="3892"/>
              </a:lnSpc>
              <a:buFont typeface="Arial"/>
              <a:buChar char="•"/>
            </a:pPr>
            <a:r>
              <a:rPr lang="en-US" sz="278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Particionamento: Sempre que possível, particione os dados de forma lógica (por exemplo, por data) para acelerar consultas.</a:t>
            </a:r>
          </a:p>
          <a:p>
            <a:pPr algn="just">
              <a:lnSpc>
                <a:spcPts val="3892"/>
              </a:lnSpc>
            </a:pPr>
          </a:p>
          <a:p>
            <a:pPr algn="just" marL="600203" indent="-300101" lvl="1">
              <a:lnSpc>
                <a:spcPts val="3892"/>
              </a:lnSpc>
              <a:buFont typeface="Arial"/>
              <a:buChar char="•"/>
            </a:pPr>
            <a:r>
              <a:rPr lang="en-US" sz="278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Persistência em memória: Utilize métodos como cache() ou persist() para manter dados intermediários em memória, evitando recomputações desnecessárias.</a:t>
            </a:r>
          </a:p>
          <a:p>
            <a:pPr algn="just">
              <a:lnSpc>
                <a:spcPts val="3892"/>
              </a:lnSpc>
            </a:pPr>
          </a:p>
          <a:p>
            <a:pPr algn="just" marL="600203" indent="-300101" lvl="1">
              <a:lnSpc>
                <a:spcPts val="3892"/>
              </a:lnSpc>
              <a:spcBef>
                <a:spcPct val="0"/>
              </a:spcBef>
              <a:buFont typeface="Arial"/>
              <a:buChar char="•"/>
            </a:pPr>
            <a:r>
              <a:rPr lang="en-US" sz="278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Compressão: Utilize compressão eficiente (como Snappy) ao salvar arquivos Parquet para economizar espaço de armazenamento sem perder muita performance de leitura.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85337" y="1493979"/>
            <a:ext cx="6404086" cy="379652"/>
            <a:chOff x="0" y="0"/>
            <a:chExt cx="1686673" cy="999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86673" cy="99991"/>
            </a:xfrm>
            <a:custGeom>
              <a:avLst/>
              <a:gdLst/>
              <a:ahLst/>
              <a:cxnLst/>
              <a:rect r="r" b="b" t="t" l="l"/>
              <a:pathLst>
                <a:path h="99991" w="1686673">
                  <a:moveTo>
                    <a:pt x="0" y="0"/>
                  </a:moveTo>
                  <a:lnTo>
                    <a:pt x="1686673" y="0"/>
                  </a:lnTo>
                  <a:lnTo>
                    <a:pt x="1686673" y="99991"/>
                  </a:lnTo>
                  <a:lnTo>
                    <a:pt x="0" y="99991"/>
                  </a:lnTo>
                  <a:close/>
                </a:path>
              </a:pathLst>
            </a:custGeom>
            <a:solidFill>
              <a:srgbClr val="E4F4D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686673" cy="1380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816926" y="2838949"/>
            <a:ext cx="9573512" cy="5900197"/>
          </a:xfrm>
          <a:custGeom>
            <a:avLst/>
            <a:gdLst/>
            <a:ahLst/>
            <a:cxnLst/>
            <a:rect r="r" b="b" t="t" l="l"/>
            <a:pathLst>
              <a:path h="5900197" w="9573512">
                <a:moveTo>
                  <a:pt x="0" y="0"/>
                </a:moveTo>
                <a:lnTo>
                  <a:pt x="9573512" y="0"/>
                </a:lnTo>
                <a:lnTo>
                  <a:pt x="9573512" y="5900197"/>
                </a:lnTo>
                <a:lnTo>
                  <a:pt x="0" y="59001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95375"/>
            <a:ext cx="6460724" cy="778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2"/>
              </a:lnSpc>
            </a:pPr>
            <a:r>
              <a:rPr lang="en-US" sz="5600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Na Prática...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5009477"/>
            <a:ext cx="5063165" cy="3603618"/>
            <a:chOff x="0" y="0"/>
            <a:chExt cx="1333508" cy="9491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33508" cy="949101"/>
            </a:xfrm>
            <a:custGeom>
              <a:avLst/>
              <a:gdLst/>
              <a:ahLst/>
              <a:cxnLst/>
              <a:rect r="r" b="b" t="t" l="l"/>
              <a:pathLst>
                <a:path h="949101" w="1333508">
                  <a:moveTo>
                    <a:pt x="0" y="0"/>
                  </a:moveTo>
                  <a:lnTo>
                    <a:pt x="1333508" y="0"/>
                  </a:lnTo>
                  <a:lnTo>
                    <a:pt x="1333508" y="949101"/>
                  </a:lnTo>
                  <a:lnTo>
                    <a:pt x="0" y="949101"/>
                  </a:lnTo>
                  <a:close/>
                </a:path>
              </a:pathLst>
            </a:custGeom>
            <a:solidFill>
              <a:srgbClr val="683BA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333508" cy="9872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939463" y="3313567"/>
            <a:ext cx="13348537" cy="5299529"/>
            <a:chOff x="0" y="0"/>
            <a:chExt cx="3515664" cy="139576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15664" cy="1395761"/>
            </a:xfrm>
            <a:custGeom>
              <a:avLst/>
              <a:gdLst/>
              <a:ahLst/>
              <a:cxnLst/>
              <a:rect r="r" b="b" t="t" l="l"/>
              <a:pathLst>
                <a:path h="1395761" w="3515664">
                  <a:moveTo>
                    <a:pt x="0" y="0"/>
                  </a:moveTo>
                  <a:lnTo>
                    <a:pt x="3515664" y="0"/>
                  </a:lnTo>
                  <a:lnTo>
                    <a:pt x="3515664" y="1395761"/>
                  </a:lnTo>
                  <a:lnTo>
                    <a:pt x="0" y="1395761"/>
                  </a:lnTo>
                  <a:close/>
                </a:path>
              </a:pathLst>
            </a:custGeom>
            <a:solidFill>
              <a:srgbClr val="683BA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515664" cy="1433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0"/>
            <a:ext cx="18288000" cy="1028700"/>
            <a:chOff x="0" y="0"/>
            <a:chExt cx="4816593" cy="2709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DFB2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true" flipV="false" rot="0">
            <a:off x="14863209" y="0"/>
            <a:ext cx="3424791" cy="3424791"/>
          </a:xfrm>
          <a:custGeom>
            <a:avLst/>
            <a:gdLst/>
            <a:ahLst/>
            <a:cxnLst/>
            <a:rect r="r" b="b" t="t" l="l"/>
            <a:pathLst>
              <a:path h="3424791" w="3424791">
                <a:moveTo>
                  <a:pt x="3424791" y="0"/>
                </a:moveTo>
                <a:lnTo>
                  <a:pt x="0" y="0"/>
                </a:lnTo>
                <a:lnTo>
                  <a:pt x="0" y="3424791"/>
                </a:lnTo>
                <a:lnTo>
                  <a:pt x="3424791" y="3424791"/>
                </a:lnTo>
                <a:lnTo>
                  <a:pt x="342479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1028700"/>
            <a:ext cx="4939463" cy="4939463"/>
          </a:xfrm>
          <a:custGeom>
            <a:avLst/>
            <a:gdLst/>
            <a:ahLst/>
            <a:cxnLst/>
            <a:rect r="r" b="b" t="t" l="l"/>
            <a:pathLst>
              <a:path h="4939463" w="4939463">
                <a:moveTo>
                  <a:pt x="0" y="0"/>
                </a:moveTo>
                <a:lnTo>
                  <a:pt x="4939463" y="0"/>
                </a:lnTo>
                <a:lnTo>
                  <a:pt x="4939463" y="4939463"/>
                </a:lnTo>
                <a:lnTo>
                  <a:pt x="0" y="49394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006607" y="3854616"/>
            <a:ext cx="3252693" cy="4217430"/>
          </a:xfrm>
          <a:custGeom>
            <a:avLst/>
            <a:gdLst/>
            <a:ahLst/>
            <a:cxnLst/>
            <a:rect r="r" b="b" t="t" l="l"/>
            <a:pathLst>
              <a:path h="4217430" w="3252693">
                <a:moveTo>
                  <a:pt x="0" y="0"/>
                </a:moveTo>
                <a:lnTo>
                  <a:pt x="3252693" y="0"/>
                </a:lnTo>
                <a:lnTo>
                  <a:pt x="3252693" y="4217430"/>
                </a:lnTo>
                <a:lnTo>
                  <a:pt x="0" y="42174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-4308565" y="4122088"/>
            <a:ext cx="11999140" cy="551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386"/>
              </a:lnSpc>
            </a:pPr>
            <a:r>
              <a:rPr lang="en-US" b="true" sz="340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Obrigada!!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74233" y="3290670"/>
            <a:ext cx="6512947" cy="6996330"/>
          </a:xfrm>
          <a:custGeom>
            <a:avLst/>
            <a:gdLst/>
            <a:ahLst/>
            <a:cxnLst/>
            <a:rect r="r" b="b" t="t" l="l"/>
            <a:pathLst>
              <a:path h="6996330" w="6512947">
                <a:moveTo>
                  <a:pt x="0" y="0"/>
                </a:moveTo>
                <a:lnTo>
                  <a:pt x="6512947" y="0"/>
                </a:lnTo>
                <a:lnTo>
                  <a:pt x="6512947" y="6996330"/>
                </a:lnTo>
                <a:lnTo>
                  <a:pt x="0" y="6996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59340" y="1095375"/>
            <a:ext cx="13976609" cy="778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2"/>
              </a:lnSpc>
            </a:pPr>
            <a:r>
              <a:rPr lang="en-US" sz="5600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Sobre mim: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28898" y="2721523"/>
            <a:ext cx="8797238" cy="5333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91945" indent="-295973" lvl="1">
              <a:lnSpc>
                <a:spcPts val="3838"/>
              </a:lnSpc>
              <a:buFont typeface="Arial"/>
              <a:buChar char="•"/>
            </a:pPr>
            <a:r>
              <a:rPr lang="en-US" sz="2741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Sou Engenheira de Dados, formada em Ciências da Computação.</a:t>
            </a:r>
          </a:p>
          <a:p>
            <a:pPr algn="just" marL="591945" indent="-295973" lvl="1">
              <a:lnSpc>
                <a:spcPts val="3838"/>
              </a:lnSpc>
              <a:buFont typeface="Arial"/>
              <a:buChar char="•"/>
            </a:pPr>
            <a:r>
              <a:rPr lang="en-US" sz="2741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Comecei em 2019 como estagiária na Trinity Soluções.</a:t>
            </a:r>
          </a:p>
          <a:p>
            <a:pPr algn="just" marL="591945" indent="-295973" lvl="1">
              <a:lnSpc>
                <a:spcPts val="3838"/>
              </a:lnSpc>
              <a:buFont typeface="Arial"/>
              <a:buChar char="•"/>
            </a:pPr>
            <a:r>
              <a:rPr lang="en-US" sz="2741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Ainda em 2019, fui para a Accenture no time de Dados &amp; Analytics (Sustentação e Engenharia de Dados).</a:t>
            </a:r>
          </a:p>
          <a:p>
            <a:pPr algn="just" marL="591945" indent="-295973" lvl="1">
              <a:lnSpc>
                <a:spcPts val="3838"/>
              </a:lnSpc>
              <a:buFont typeface="Arial"/>
              <a:buChar char="•"/>
            </a:pPr>
            <a:r>
              <a:rPr lang="en-US" sz="2741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Em 2021, fui para a NTT Data Brasil como Engenheira de Dados.</a:t>
            </a:r>
          </a:p>
          <a:p>
            <a:pPr algn="just" marL="591945" indent="-295973" lvl="1">
              <a:lnSpc>
                <a:spcPts val="3838"/>
              </a:lnSpc>
              <a:buFont typeface="Arial"/>
              <a:buChar char="•"/>
            </a:pPr>
            <a:r>
              <a:rPr lang="en-US" sz="2741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Recentemente, entrei para a CNP Seguros.</a:t>
            </a:r>
          </a:p>
          <a:p>
            <a:pPr algn="just">
              <a:lnSpc>
                <a:spcPts val="3838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04359" y="1844082"/>
            <a:ext cx="7300422" cy="412413"/>
            <a:chOff x="0" y="0"/>
            <a:chExt cx="1922745" cy="1086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22745" cy="108619"/>
            </a:xfrm>
            <a:custGeom>
              <a:avLst/>
              <a:gdLst/>
              <a:ahLst/>
              <a:cxnLst/>
              <a:rect r="r" b="b" t="t" l="l"/>
              <a:pathLst>
                <a:path h="108619" w="1922745">
                  <a:moveTo>
                    <a:pt x="0" y="0"/>
                  </a:moveTo>
                  <a:lnTo>
                    <a:pt x="1922745" y="0"/>
                  </a:lnTo>
                  <a:lnTo>
                    <a:pt x="1922745" y="108619"/>
                  </a:lnTo>
                  <a:lnTo>
                    <a:pt x="0" y="108619"/>
                  </a:lnTo>
                  <a:close/>
                </a:path>
              </a:pathLst>
            </a:custGeom>
            <a:solidFill>
              <a:srgbClr val="E4F4D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922745" cy="146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406677" y="1076325"/>
            <a:ext cx="7598105" cy="1148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6"/>
              </a:lnSpc>
            </a:pPr>
            <a:r>
              <a:rPr lang="en-US" b="true" sz="4165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O QUE É ENGENHARIA DE DADOS?</a:t>
            </a:r>
          </a:p>
        </p:txBody>
      </p:sp>
      <p:sp>
        <p:nvSpPr>
          <p:cNvPr name="Freeform 7" id="7"/>
          <p:cNvSpPr/>
          <p:nvPr/>
        </p:nvSpPr>
        <p:spPr>
          <a:xfrm flipH="true" flipV="true" rot="0">
            <a:off x="13864771" y="0"/>
            <a:ext cx="4423229" cy="4423229"/>
          </a:xfrm>
          <a:custGeom>
            <a:avLst/>
            <a:gdLst/>
            <a:ahLst/>
            <a:cxnLst/>
            <a:rect r="r" b="b" t="t" l="l"/>
            <a:pathLst>
              <a:path h="4423229" w="4423229">
                <a:moveTo>
                  <a:pt x="4423229" y="4423229"/>
                </a:moveTo>
                <a:lnTo>
                  <a:pt x="0" y="4423229"/>
                </a:lnTo>
                <a:lnTo>
                  <a:pt x="0" y="0"/>
                </a:lnTo>
                <a:lnTo>
                  <a:pt x="4423229" y="0"/>
                </a:lnTo>
                <a:lnTo>
                  <a:pt x="4423229" y="442322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40409" y="3159303"/>
            <a:ext cx="11007182" cy="4916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0063" indent="-300031" lvl="1">
              <a:lnSpc>
                <a:spcPts val="3891"/>
              </a:lnSpc>
              <a:buFont typeface="Arial"/>
              <a:buChar char="•"/>
            </a:pPr>
            <a:r>
              <a:rPr lang="en-US" sz="277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A engenharia de dados é um ramo da engenharia de software voltado para o desenvolvimento, construção e manutenção de sistemas e pipelines que coletam, transformam, armazenam e disponibilizam dados para análise e consumo.</a:t>
            </a:r>
          </a:p>
          <a:p>
            <a:pPr algn="just">
              <a:lnSpc>
                <a:spcPts val="3891"/>
              </a:lnSpc>
            </a:pPr>
          </a:p>
          <a:p>
            <a:pPr algn="just" marL="600063" indent="-300031" lvl="1">
              <a:lnSpc>
                <a:spcPts val="3891"/>
              </a:lnSpc>
              <a:buFont typeface="Arial"/>
              <a:buChar char="•"/>
            </a:pPr>
            <a:r>
              <a:rPr lang="en-US" sz="277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O objetivo central da engenharia de dados é garantir que dados brutos, provenientes de várias fontes, sejam processados de forma eficiente e confiável para que possam ser usados em análises e em outras aplicações de negócios.</a:t>
            </a:r>
          </a:p>
          <a:p>
            <a:pPr algn="just">
              <a:lnSpc>
                <a:spcPts val="3891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0" y="5863771"/>
            <a:ext cx="4423229" cy="4423229"/>
          </a:xfrm>
          <a:custGeom>
            <a:avLst/>
            <a:gdLst/>
            <a:ahLst/>
            <a:cxnLst/>
            <a:rect r="r" b="b" t="t" l="l"/>
            <a:pathLst>
              <a:path h="4423229" w="4423229">
                <a:moveTo>
                  <a:pt x="0" y="0"/>
                </a:moveTo>
                <a:lnTo>
                  <a:pt x="4423229" y="0"/>
                </a:lnTo>
                <a:lnTo>
                  <a:pt x="4423229" y="4423229"/>
                </a:lnTo>
                <a:lnTo>
                  <a:pt x="0" y="44232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662382" y="1768077"/>
            <a:ext cx="7872066" cy="379652"/>
            <a:chOff x="0" y="0"/>
            <a:chExt cx="2073301" cy="999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73301" cy="99991"/>
            </a:xfrm>
            <a:custGeom>
              <a:avLst/>
              <a:gdLst/>
              <a:ahLst/>
              <a:cxnLst/>
              <a:rect r="r" b="b" t="t" l="l"/>
              <a:pathLst>
                <a:path h="99991" w="2073301">
                  <a:moveTo>
                    <a:pt x="0" y="0"/>
                  </a:moveTo>
                  <a:lnTo>
                    <a:pt x="2073301" y="0"/>
                  </a:lnTo>
                  <a:lnTo>
                    <a:pt x="2073301" y="99991"/>
                  </a:lnTo>
                  <a:lnTo>
                    <a:pt x="0" y="99991"/>
                  </a:lnTo>
                  <a:close/>
                </a:path>
              </a:pathLst>
            </a:custGeom>
            <a:solidFill>
              <a:srgbClr val="E4F4D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73301" cy="1380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662382" y="1369472"/>
            <a:ext cx="8485582" cy="778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2"/>
              </a:lnSpc>
            </a:pPr>
            <a:r>
              <a:rPr lang="en-US" sz="5600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ETL e ELT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662382" y="3514484"/>
            <a:ext cx="10596918" cy="3872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0203" indent="-300101" lvl="1">
              <a:lnSpc>
                <a:spcPts val="3892"/>
              </a:lnSpc>
              <a:buFont typeface="Arial"/>
              <a:buChar char="•"/>
            </a:pPr>
            <a:r>
              <a:rPr lang="en-US" sz="278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ETL (Extract, Transform, Load) e ELT (Extract, Load, Transform) são dois processos comuns na movimentação e preparação de dados. </a:t>
            </a:r>
          </a:p>
          <a:p>
            <a:pPr algn="just">
              <a:lnSpc>
                <a:spcPts val="3892"/>
              </a:lnSpc>
            </a:pPr>
          </a:p>
          <a:p>
            <a:pPr algn="just" marL="600203" indent="-300101" lvl="1">
              <a:lnSpc>
                <a:spcPts val="3892"/>
              </a:lnSpc>
              <a:buFont typeface="Arial"/>
              <a:buChar char="•"/>
            </a:pPr>
            <a:r>
              <a:rPr lang="en-US" sz="278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Ambos têm o objetivo de integrar dados de diferentes fontes, mas seguem abordagens distintas em termos de transformação e carregamento de dados.</a:t>
            </a:r>
          </a:p>
          <a:p>
            <a:pPr algn="just">
              <a:lnSpc>
                <a:spcPts val="3892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662382" y="1768077"/>
            <a:ext cx="7872066" cy="379652"/>
            <a:chOff x="0" y="0"/>
            <a:chExt cx="2073301" cy="999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73301" cy="99991"/>
            </a:xfrm>
            <a:custGeom>
              <a:avLst/>
              <a:gdLst/>
              <a:ahLst/>
              <a:cxnLst/>
              <a:rect r="r" b="b" t="t" l="l"/>
              <a:pathLst>
                <a:path h="99991" w="2073301">
                  <a:moveTo>
                    <a:pt x="0" y="0"/>
                  </a:moveTo>
                  <a:lnTo>
                    <a:pt x="2073301" y="0"/>
                  </a:lnTo>
                  <a:lnTo>
                    <a:pt x="2073301" y="99991"/>
                  </a:lnTo>
                  <a:lnTo>
                    <a:pt x="0" y="99991"/>
                  </a:lnTo>
                  <a:close/>
                </a:path>
              </a:pathLst>
            </a:custGeom>
            <a:solidFill>
              <a:srgbClr val="E4F4D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73301" cy="1380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149797" y="1366455"/>
            <a:ext cx="8485582" cy="778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2"/>
              </a:lnSpc>
            </a:pPr>
            <a:r>
              <a:rPr lang="en-US" sz="5600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ETL e ELT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662382" y="2462694"/>
            <a:ext cx="10596918" cy="7273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0203" indent="-300101" lvl="1">
              <a:lnSpc>
                <a:spcPts val="3892"/>
              </a:lnSpc>
              <a:buFont typeface="Arial"/>
              <a:buChar char="•"/>
            </a:pPr>
            <a:r>
              <a:rPr lang="en-US" b="true" sz="278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Extract (Extração): </a:t>
            </a:r>
            <a:r>
              <a:rPr lang="en-US" sz="278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Os dados são extraídos de várias fontes, como bancos de dados, APIs, arquivos CSV, etc. Esse passo envolve conectar-se a diferentes sistemas para coletar os dados brutos.</a:t>
            </a:r>
          </a:p>
          <a:p>
            <a:pPr algn="just">
              <a:lnSpc>
                <a:spcPts val="3892"/>
              </a:lnSpc>
            </a:pPr>
          </a:p>
          <a:p>
            <a:pPr algn="just" marL="600203" indent="-300101" lvl="1">
              <a:lnSpc>
                <a:spcPts val="3892"/>
              </a:lnSpc>
              <a:buFont typeface="Arial"/>
              <a:buChar char="•"/>
            </a:pPr>
            <a:r>
              <a:rPr lang="en-US" b="true" sz="278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Transform (Transformação):</a:t>
            </a:r>
            <a:r>
              <a:rPr lang="en-US" sz="278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Após a extração, os dados são transformados. Essa etapa envolve a limpeza, padronização, normalização, agregação, e qualquer outra forma de modificação necessária para preparar os dados para uso.</a:t>
            </a:r>
          </a:p>
          <a:p>
            <a:pPr algn="just">
              <a:lnSpc>
                <a:spcPts val="3892"/>
              </a:lnSpc>
            </a:pPr>
          </a:p>
          <a:p>
            <a:pPr algn="just" marL="600203" indent="-300101" lvl="1">
              <a:lnSpc>
                <a:spcPts val="3892"/>
              </a:lnSpc>
              <a:buFont typeface="Arial"/>
              <a:buChar char="•"/>
            </a:pPr>
            <a:r>
              <a:rPr lang="en-US" b="true" sz="278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Load (Carregamento): </a:t>
            </a:r>
            <a:r>
              <a:rPr lang="en-US" sz="278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Depois de transformados, os dados são carregados no destino final, que geralmente é um data warehouse ou banco de dados onde estarão prontos para análise.</a:t>
            </a:r>
          </a:p>
          <a:p>
            <a:pPr algn="just">
              <a:lnSpc>
                <a:spcPts val="3892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652732"/>
            <a:ext cx="8359009" cy="429751"/>
            <a:chOff x="0" y="0"/>
            <a:chExt cx="2201550" cy="11318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01550" cy="113185"/>
            </a:xfrm>
            <a:custGeom>
              <a:avLst/>
              <a:gdLst/>
              <a:ahLst/>
              <a:cxnLst/>
              <a:rect r="r" b="b" t="t" l="l"/>
              <a:pathLst>
                <a:path h="113185" w="2201550">
                  <a:moveTo>
                    <a:pt x="0" y="0"/>
                  </a:moveTo>
                  <a:lnTo>
                    <a:pt x="2201550" y="0"/>
                  </a:lnTo>
                  <a:lnTo>
                    <a:pt x="2201550" y="113185"/>
                  </a:lnTo>
                  <a:lnTo>
                    <a:pt x="0" y="113185"/>
                  </a:lnTo>
                  <a:close/>
                </a:path>
              </a:pathLst>
            </a:custGeom>
            <a:solidFill>
              <a:srgbClr val="E4F4D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201550" cy="151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387709" y="6119263"/>
            <a:ext cx="8559800" cy="4167737"/>
          </a:xfrm>
          <a:custGeom>
            <a:avLst/>
            <a:gdLst/>
            <a:ahLst/>
            <a:cxnLst/>
            <a:rect r="r" b="b" t="t" l="l"/>
            <a:pathLst>
              <a:path h="4167737" w="8559800">
                <a:moveTo>
                  <a:pt x="0" y="0"/>
                </a:moveTo>
                <a:lnTo>
                  <a:pt x="8559800" y="0"/>
                </a:lnTo>
                <a:lnTo>
                  <a:pt x="8559800" y="4167737"/>
                </a:lnTo>
                <a:lnTo>
                  <a:pt x="0" y="41677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254128"/>
            <a:ext cx="8359009" cy="778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2"/>
              </a:lnSpc>
            </a:pPr>
            <a:r>
              <a:rPr lang="en-US" sz="5600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Apache Parquet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863726"/>
            <a:ext cx="8359009" cy="3872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92"/>
              </a:lnSpc>
              <a:spcBef>
                <a:spcPct val="0"/>
              </a:spcBef>
            </a:pPr>
            <a:r>
              <a:rPr lang="en-US" sz="278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Apache Parquet é um formato de arquivo de dados de código aberto, orientado a colunas, projetado para armazenamento e recuperação eficientes de dados. Ele fornece esquemas de compressão e codificação de alto desempenho para lidar com dados complexos em massa e é suportado em muitas linguagens de programação e ferramentas analíticas.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39447" y="4405611"/>
            <a:ext cx="9298638" cy="5881389"/>
          </a:xfrm>
          <a:custGeom>
            <a:avLst/>
            <a:gdLst/>
            <a:ahLst/>
            <a:cxnLst/>
            <a:rect r="r" b="b" t="t" l="l"/>
            <a:pathLst>
              <a:path h="5881389" w="9298638">
                <a:moveTo>
                  <a:pt x="0" y="0"/>
                </a:moveTo>
                <a:lnTo>
                  <a:pt x="9298638" y="0"/>
                </a:lnTo>
                <a:lnTo>
                  <a:pt x="9298638" y="5881389"/>
                </a:lnTo>
                <a:lnTo>
                  <a:pt x="0" y="58813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56377" y="1873392"/>
            <a:ext cx="16230600" cy="748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8"/>
              </a:lnSpc>
            </a:pPr>
            <a:r>
              <a:rPr lang="en-US" sz="5800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APACHE SPARK VS PYSPARK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425611" y="1493979"/>
            <a:ext cx="6404086" cy="379652"/>
            <a:chOff x="0" y="0"/>
            <a:chExt cx="1686673" cy="999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86673" cy="99991"/>
            </a:xfrm>
            <a:custGeom>
              <a:avLst/>
              <a:gdLst/>
              <a:ahLst/>
              <a:cxnLst/>
              <a:rect r="r" b="b" t="t" l="l"/>
              <a:pathLst>
                <a:path h="99991" w="1686673">
                  <a:moveTo>
                    <a:pt x="0" y="0"/>
                  </a:moveTo>
                  <a:lnTo>
                    <a:pt x="1686673" y="0"/>
                  </a:lnTo>
                  <a:lnTo>
                    <a:pt x="1686673" y="99991"/>
                  </a:lnTo>
                  <a:lnTo>
                    <a:pt x="0" y="99991"/>
                  </a:lnTo>
                  <a:close/>
                </a:path>
              </a:pathLst>
            </a:custGeom>
            <a:solidFill>
              <a:srgbClr val="E4F4D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686673" cy="1380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368973" y="1095375"/>
            <a:ext cx="6460724" cy="778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2"/>
              </a:lnSpc>
            </a:pPr>
            <a:r>
              <a:rPr lang="en-US" sz="5600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Apache Spark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68973" y="3133242"/>
            <a:ext cx="12183759" cy="1443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92"/>
              </a:lnSpc>
              <a:spcBef>
                <a:spcPct val="0"/>
              </a:spcBef>
            </a:pPr>
            <a:r>
              <a:rPr lang="en-US" sz="278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O Apache Spark é uma plataforma de processamento de dados distribuído e de código aberto, utilizada para processar grandes volumes de dados de maneira rápida e eficiente.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0" y="7226685"/>
            <a:ext cx="5368973" cy="3060315"/>
          </a:xfrm>
          <a:custGeom>
            <a:avLst/>
            <a:gdLst/>
            <a:ahLst/>
            <a:cxnLst/>
            <a:rect r="r" b="b" t="t" l="l"/>
            <a:pathLst>
              <a:path h="3060315" w="5368973">
                <a:moveTo>
                  <a:pt x="0" y="0"/>
                </a:moveTo>
                <a:lnTo>
                  <a:pt x="5368973" y="0"/>
                </a:lnTo>
                <a:lnTo>
                  <a:pt x="5368973" y="3060315"/>
                </a:lnTo>
                <a:lnTo>
                  <a:pt x="0" y="30603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425611" y="4927202"/>
            <a:ext cx="12183759" cy="1443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92"/>
              </a:lnSpc>
              <a:spcBef>
                <a:spcPct val="0"/>
              </a:spcBef>
            </a:pPr>
            <a:r>
              <a:rPr lang="en-US" sz="278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O Spark é especialmente conhecido por sua capacidade de realizar processamento em memória, o que o torna muito mais rápido do que outras tecnologias de Big Data, como o Apache Hadoop MapReduce.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425611" y="1493979"/>
            <a:ext cx="6404086" cy="379652"/>
            <a:chOff x="0" y="0"/>
            <a:chExt cx="1686673" cy="999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86673" cy="99991"/>
            </a:xfrm>
            <a:custGeom>
              <a:avLst/>
              <a:gdLst/>
              <a:ahLst/>
              <a:cxnLst/>
              <a:rect r="r" b="b" t="t" l="l"/>
              <a:pathLst>
                <a:path h="99991" w="1686673">
                  <a:moveTo>
                    <a:pt x="0" y="0"/>
                  </a:moveTo>
                  <a:lnTo>
                    <a:pt x="1686673" y="0"/>
                  </a:lnTo>
                  <a:lnTo>
                    <a:pt x="1686673" y="99991"/>
                  </a:lnTo>
                  <a:lnTo>
                    <a:pt x="0" y="99991"/>
                  </a:lnTo>
                  <a:close/>
                </a:path>
              </a:pathLst>
            </a:custGeom>
            <a:solidFill>
              <a:srgbClr val="E4F4D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686673" cy="1380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368973" y="1095375"/>
            <a:ext cx="6460724" cy="778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2"/>
              </a:lnSpc>
            </a:pPr>
            <a:r>
              <a:rPr lang="en-US" sz="5600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Apache Spark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68973" y="2235372"/>
            <a:ext cx="12183759" cy="7758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92"/>
              </a:lnSpc>
            </a:pPr>
            <a:r>
              <a:rPr lang="en-US" sz="278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Processamento em Memória (In-Memory Processing): Spark processa os dados diretamente na memória (RAM) sempre que possível, ao invés de gravá-los constantemente em disco, como faz o MapReduce. Isso reduz significativamente a latência e torna o Spark ideal para processamento rápido de dados.</a:t>
            </a:r>
          </a:p>
          <a:p>
            <a:pPr algn="just">
              <a:lnSpc>
                <a:spcPts val="3892"/>
              </a:lnSpc>
            </a:pPr>
          </a:p>
          <a:p>
            <a:pPr algn="just" marL="600203" indent="-300101" lvl="1">
              <a:lnSpc>
                <a:spcPts val="3892"/>
              </a:lnSpc>
              <a:buFont typeface="Arial"/>
              <a:buChar char="•"/>
            </a:pPr>
            <a:r>
              <a:rPr lang="en-US" sz="278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API Simples e Unificada: Spark oferece APIs para várias linguagens de programação, como Python, Scala, Java, e R, tornando-o acessível para engenheiros de dados, cientistas de dados e desenvolvedores.</a:t>
            </a:r>
          </a:p>
          <a:p>
            <a:pPr algn="just">
              <a:lnSpc>
                <a:spcPts val="3892"/>
              </a:lnSpc>
            </a:pPr>
          </a:p>
          <a:p>
            <a:pPr algn="just" marL="600203" indent="-300101" lvl="1">
              <a:lnSpc>
                <a:spcPts val="3892"/>
              </a:lnSpc>
              <a:buFont typeface="Arial"/>
              <a:buChar char="•"/>
            </a:pPr>
            <a:r>
              <a:rPr lang="en-US" sz="278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Distribuição de Dados e Tolerância a Falhas: O Spark distribui dados e tarefas automaticamente em um cluster de computadores, e é altamente tolerante a falhas. Ele usa o conceito de Resilient Distributed Datasets (RDDs), que permitem recomputar automaticamente os dados perdidos em caso de falhas no sistema.</a:t>
            </a:r>
          </a:p>
          <a:p>
            <a:pPr algn="just">
              <a:lnSpc>
                <a:spcPts val="3892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0" y="7226685"/>
            <a:ext cx="5368973" cy="3060315"/>
          </a:xfrm>
          <a:custGeom>
            <a:avLst/>
            <a:gdLst/>
            <a:ahLst/>
            <a:cxnLst/>
            <a:rect r="r" b="b" t="t" l="l"/>
            <a:pathLst>
              <a:path h="3060315" w="5368973">
                <a:moveTo>
                  <a:pt x="0" y="0"/>
                </a:moveTo>
                <a:lnTo>
                  <a:pt x="5368973" y="0"/>
                </a:lnTo>
                <a:lnTo>
                  <a:pt x="5368973" y="3060315"/>
                </a:lnTo>
                <a:lnTo>
                  <a:pt x="0" y="30603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DAGPo2fh2oM</dc:identifier>
  <dcterms:modified xsi:type="dcterms:W3CDTF">2011-08-01T06:04:30Z</dcterms:modified>
  <cp:revision>1</cp:revision>
  <dc:title>CPNordeste - Apresentação</dc:title>
</cp:coreProperties>
</file>